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9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53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5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0" indent="0" algn="ctr">
              <a:buNone/>
              <a:defRPr sz="1500"/>
            </a:lvl2pPr>
            <a:lvl3pPr marL="685761" indent="0" algn="ctr">
              <a:buNone/>
              <a:defRPr sz="1350"/>
            </a:lvl3pPr>
            <a:lvl4pPr marL="1028641" indent="0" algn="ctr">
              <a:buNone/>
              <a:defRPr sz="1200"/>
            </a:lvl4pPr>
            <a:lvl5pPr marL="1371521" indent="0" algn="ctr">
              <a:buNone/>
              <a:defRPr sz="1200"/>
            </a:lvl5pPr>
            <a:lvl6pPr marL="1714402" indent="0" algn="ctr">
              <a:buNone/>
              <a:defRPr sz="1200"/>
            </a:lvl6pPr>
            <a:lvl7pPr marL="2057282" indent="0" algn="ctr">
              <a:buNone/>
              <a:defRPr sz="1200"/>
            </a:lvl7pPr>
            <a:lvl8pPr marL="2400162" indent="0" algn="ctr">
              <a:buNone/>
              <a:defRPr sz="1200"/>
            </a:lvl8pPr>
            <a:lvl9pPr marL="2743043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04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16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4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4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76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4826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469623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629226"/>
            <a:ext cx="5915025" cy="216693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0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8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6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168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9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00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428348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1" indent="0">
              <a:buNone/>
              <a:defRPr sz="1350" b="1"/>
            </a:lvl3pPr>
            <a:lvl4pPr marL="1028641" indent="0">
              <a:buNone/>
              <a:defRPr sz="1200" b="1"/>
            </a:lvl4pPr>
            <a:lvl5pPr marL="1371521" indent="0">
              <a:buNone/>
              <a:defRPr sz="1200" b="1"/>
            </a:lvl5pPr>
            <a:lvl6pPr marL="1714402" indent="0">
              <a:buNone/>
              <a:defRPr sz="1200" b="1"/>
            </a:lvl6pPr>
            <a:lvl7pPr marL="2057282" indent="0">
              <a:buNone/>
              <a:defRPr sz="1200" b="1"/>
            </a:lvl7pPr>
            <a:lvl8pPr marL="2400162" indent="0">
              <a:buNone/>
              <a:defRPr sz="1200" b="1"/>
            </a:lvl8pPr>
            <a:lvl9pPr marL="274304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48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0" indent="0">
              <a:buNone/>
              <a:defRPr sz="1500" b="1"/>
            </a:lvl2pPr>
            <a:lvl3pPr marL="685761" indent="0">
              <a:buNone/>
              <a:defRPr sz="1350" b="1"/>
            </a:lvl3pPr>
            <a:lvl4pPr marL="1028641" indent="0">
              <a:buNone/>
              <a:defRPr sz="1200" b="1"/>
            </a:lvl4pPr>
            <a:lvl5pPr marL="1371521" indent="0">
              <a:buNone/>
              <a:defRPr sz="1200" b="1"/>
            </a:lvl5pPr>
            <a:lvl6pPr marL="1714402" indent="0">
              <a:buNone/>
              <a:defRPr sz="1200" b="1"/>
            </a:lvl6pPr>
            <a:lvl7pPr marL="2057282" indent="0">
              <a:buNone/>
              <a:defRPr sz="1200" b="1"/>
            </a:lvl7pPr>
            <a:lvl8pPr marL="2400162" indent="0">
              <a:buNone/>
              <a:defRPr sz="1200" b="1"/>
            </a:lvl8pPr>
            <a:lvl9pPr marL="2743043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273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5268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906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399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5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0" indent="0">
              <a:buNone/>
              <a:defRPr sz="1050"/>
            </a:lvl2pPr>
            <a:lvl3pPr marL="685761" indent="0">
              <a:buNone/>
              <a:defRPr sz="900"/>
            </a:lvl3pPr>
            <a:lvl4pPr marL="1028641" indent="0">
              <a:buNone/>
              <a:defRPr sz="750"/>
            </a:lvl4pPr>
            <a:lvl5pPr marL="1371521" indent="0">
              <a:buNone/>
              <a:defRPr sz="750"/>
            </a:lvl5pPr>
            <a:lvl6pPr marL="1714402" indent="0">
              <a:buNone/>
              <a:defRPr sz="750"/>
            </a:lvl6pPr>
            <a:lvl7pPr marL="2057282" indent="0">
              <a:buNone/>
              <a:defRPr sz="750"/>
            </a:lvl7pPr>
            <a:lvl8pPr marL="2400162" indent="0">
              <a:buNone/>
              <a:defRPr sz="750"/>
            </a:lvl8pPr>
            <a:lvl9pPr marL="2743043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8163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399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5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0" indent="0">
              <a:buNone/>
              <a:defRPr sz="2100"/>
            </a:lvl2pPr>
            <a:lvl3pPr marL="685761" indent="0">
              <a:buNone/>
              <a:defRPr sz="1800"/>
            </a:lvl3pPr>
            <a:lvl4pPr marL="1028641" indent="0">
              <a:buNone/>
              <a:defRPr sz="1500"/>
            </a:lvl4pPr>
            <a:lvl5pPr marL="1371521" indent="0">
              <a:buNone/>
              <a:defRPr sz="1500"/>
            </a:lvl5pPr>
            <a:lvl6pPr marL="1714402" indent="0">
              <a:buNone/>
              <a:defRPr sz="1500"/>
            </a:lvl6pPr>
            <a:lvl7pPr marL="2057282" indent="0">
              <a:buNone/>
              <a:defRPr sz="1500"/>
            </a:lvl7pPr>
            <a:lvl8pPr marL="2400162" indent="0">
              <a:buNone/>
              <a:defRPr sz="1500"/>
            </a:lvl8pPr>
            <a:lvl9pPr marL="2743043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1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80" indent="0">
              <a:buNone/>
              <a:defRPr sz="1050"/>
            </a:lvl2pPr>
            <a:lvl3pPr marL="685761" indent="0">
              <a:buNone/>
              <a:defRPr sz="900"/>
            </a:lvl3pPr>
            <a:lvl4pPr marL="1028641" indent="0">
              <a:buNone/>
              <a:defRPr sz="750"/>
            </a:lvl4pPr>
            <a:lvl5pPr marL="1371521" indent="0">
              <a:buNone/>
              <a:defRPr sz="750"/>
            </a:lvl5pPr>
            <a:lvl6pPr marL="1714402" indent="0">
              <a:buNone/>
              <a:defRPr sz="750"/>
            </a:lvl6pPr>
            <a:lvl7pPr marL="2057282" indent="0">
              <a:buNone/>
              <a:defRPr sz="750"/>
            </a:lvl7pPr>
            <a:lvl8pPr marL="2400162" indent="0">
              <a:buNone/>
              <a:defRPr sz="750"/>
            </a:lvl8pPr>
            <a:lvl9pPr marL="2743043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849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9960D-0087-4DD9-99B3-E03A09FDB291}" type="datetimeFigureOut">
              <a:rPr kumimoji="1" lang="ja-JP" altLang="en-US" smtClean="0"/>
              <a:t>2020/12/18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398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8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D8BF9-C42D-4644-8E56-CBF3BB1E28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5006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761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0" indent="-171440" algn="l" defTabSz="685761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1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1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81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61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42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22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02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82" indent="-171440" algn="l" defTabSz="685761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0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1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1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21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02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82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62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43" algn="l" defTabSz="685761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hell-lubes.co.jp/personaldata/" TargetMode="External"/><Relationship Id="rId5" Type="http://schemas.openxmlformats.org/officeDocument/2006/relationships/image" Target="../media/image5.png"/><Relationship Id="rId4" Type="http://schemas.openxmlformats.org/officeDocument/2006/relationships/hyperlink" Target="tel:078&#65293;882-555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857251" y="4979651"/>
            <a:ext cx="5143500" cy="2391656"/>
          </a:xfrm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7" t="25418" r="21294" b="7484"/>
          <a:stretch/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ホームベース 9"/>
          <p:cNvSpPr/>
          <p:nvPr/>
        </p:nvSpPr>
        <p:spPr>
          <a:xfrm>
            <a:off x="13880" y="9344535"/>
            <a:ext cx="6823013" cy="561465"/>
          </a:xfrm>
          <a:prstGeom prst="homePlate">
            <a:avLst>
              <a:gd name="adj" fmla="val 0"/>
            </a:avLst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9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主催</a:t>
            </a:r>
            <a:endParaRPr kumimoji="1" lang="ja-JP" altLang="en-US" sz="19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3" name="ホームベース 12"/>
          <p:cNvSpPr/>
          <p:nvPr/>
        </p:nvSpPr>
        <p:spPr>
          <a:xfrm>
            <a:off x="1961149" y="9423982"/>
            <a:ext cx="4380322" cy="417093"/>
          </a:xfrm>
          <a:prstGeom prst="homePlate">
            <a:avLst/>
          </a:prstGeom>
          <a:solidFill>
            <a:schemeClr val="tx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9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一般社団法人　兵庫県トラック協会</a:t>
            </a:r>
          </a:p>
        </p:txBody>
      </p:sp>
      <p:sp>
        <p:nvSpPr>
          <p:cNvPr id="14" name="ホームベース 13"/>
          <p:cNvSpPr/>
          <p:nvPr/>
        </p:nvSpPr>
        <p:spPr>
          <a:xfrm>
            <a:off x="150816" y="1062368"/>
            <a:ext cx="1785464" cy="1350808"/>
          </a:xfrm>
          <a:prstGeom prst="homePlate">
            <a:avLst>
              <a:gd name="adj" fmla="val 0"/>
            </a:avLst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19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sz="4333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9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1" lang="ja-JP" altLang="en-US" sz="19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982314" y="1091027"/>
            <a:ext cx="492172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トラックの血液的な役割として必須のエンジンオイルですが、昨今の省燃費・小型化の流れでオイルの使用環境は過酷度を増しております。更に「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DPF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」「</a:t>
            </a:r>
            <a:r>
              <a:rPr kumimoji="1" lang="en-US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EGR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」等のエンジン周辺のトラブルは、</a:t>
            </a:r>
            <a:r>
              <a:rPr kumimoji="1" lang="ja-JP" altLang="ja-JP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車輌修繕費の負担増、配車繰りへの影響等、経営に与える影響は非常に大きいものであります。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そこで、この度、それらトラブルを極力減らし、最適な運行管理を実現するために、エンジンオイルの選定や管理方法について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の研修を</a:t>
            </a:r>
            <a:r>
              <a:rPr kumimoji="1" lang="ja-JP" altLang="en-US" sz="11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行います。ご興味がある方は、奮ってご参加くださいますようお願い致します。</a:t>
            </a:r>
            <a:endParaRPr lang="ja-JP" altLang="en-US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-21107" y="243789"/>
            <a:ext cx="6858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ja-JP" sz="2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トラック運送事業者・整備者のための車両保全セミナー</a:t>
            </a:r>
            <a:endParaRPr lang="en-US" altLang="ja-JP" sz="20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pPr algn="ctr"/>
            <a:r>
              <a:rPr lang="ja-JP" altLang="ja-JP" sz="1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DPF/EGR/</a:t>
            </a:r>
            <a:r>
              <a:rPr lang="ja-JP" altLang="ja-JP" sz="1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エンジン関連部品補修費のミニマム化に向けたオイル管理・選定方法～</a:t>
            </a:r>
            <a:endParaRPr lang="ja-JP" altLang="en-US" sz="12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-1" y="2573979"/>
            <a:ext cx="68550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</a:t>
            </a:r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　令和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0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0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16</a:t>
            </a:r>
            <a:r>
              <a:rPr lang="ja-JP" altLang="en-US" sz="20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13:30-14:30</a:t>
            </a:r>
            <a:endParaRPr lang="ja-JP" altLang="en-US" sz="12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2" y="3001273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第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回　令和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3</a:t>
            </a:r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年　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2</a:t>
            </a:r>
            <a:r>
              <a:rPr lang="ja-JP" altLang="en-US" sz="20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月</a:t>
            </a:r>
            <a:r>
              <a:rPr lang="en-US" altLang="ja-JP" sz="20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17</a:t>
            </a:r>
            <a:r>
              <a:rPr lang="ja-JP" altLang="en-US" sz="20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日</a:t>
            </a:r>
            <a:r>
              <a:rPr lang="ja-JP" altLang="en-US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　　</a:t>
            </a:r>
            <a:r>
              <a:rPr lang="en-US" altLang="ja-JP" sz="20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13:30-14:30</a:t>
            </a:r>
            <a:endParaRPr lang="ja-JP" altLang="en-US" sz="12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3943350" y="2573980"/>
            <a:ext cx="444500" cy="392797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火</a:t>
            </a:r>
          </a:p>
        </p:txBody>
      </p:sp>
      <p:sp>
        <p:nvSpPr>
          <p:cNvPr id="20" name="角丸四角形 19"/>
          <p:cNvSpPr/>
          <p:nvPr/>
        </p:nvSpPr>
        <p:spPr>
          <a:xfrm>
            <a:off x="3943350" y="3019180"/>
            <a:ext cx="444500" cy="36429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水</a:t>
            </a:r>
          </a:p>
        </p:txBody>
      </p:sp>
      <p:sp>
        <p:nvSpPr>
          <p:cNvPr id="40" name="正方形/長方形 39"/>
          <p:cNvSpPr/>
          <p:nvPr/>
        </p:nvSpPr>
        <p:spPr>
          <a:xfrm>
            <a:off x="1620" y="3535901"/>
            <a:ext cx="6858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開催方法：</a:t>
            </a:r>
            <a:r>
              <a:rPr lang="ja-JP" altLang="en-US" sz="16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オンライン</a:t>
            </a:r>
            <a:r>
              <a:rPr lang="ja-JP" altLang="en-US" sz="16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研修</a:t>
            </a:r>
            <a:r>
              <a:rPr lang="ja-JP" altLang="en-US" sz="16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（</a:t>
            </a:r>
            <a:r>
              <a:rPr lang="en-US" altLang="ja-JP" sz="16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ZOOM</a:t>
            </a:r>
            <a:r>
              <a:rPr lang="ja-JP" altLang="en-US" sz="16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利用</a:t>
            </a:r>
            <a:r>
              <a:rPr lang="ja-JP" altLang="en-US" sz="1600" b="1" dirty="0" smtClean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）　＊参加費無料</a:t>
            </a:r>
            <a:endParaRPr lang="ja-JP" altLang="en-US" sz="105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正方形/長方形 40"/>
          <p:cNvSpPr/>
          <p:nvPr/>
        </p:nvSpPr>
        <p:spPr>
          <a:xfrm>
            <a:off x="318980" y="4032458"/>
            <a:ext cx="6208373" cy="307777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ja-JP" altLang="en-US" sz="1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開会挨拶　</a:t>
            </a:r>
            <a:r>
              <a:rPr lang="en-US" altLang="ja-JP" sz="1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13:30</a:t>
            </a:r>
            <a:r>
              <a:rPr lang="ja-JP" altLang="en-US" sz="1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1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13:35</a:t>
            </a:r>
            <a:r>
              <a:rPr lang="ja-JP" altLang="en-US" sz="1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</a:t>
            </a:r>
            <a:r>
              <a:rPr lang="ja-JP" altLang="en-US" sz="1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</a:t>
            </a:r>
            <a:r>
              <a:rPr lang="en-US" altLang="ja-JP" sz="14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         </a:t>
            </a:r>
            <a:r>
              <a:rPr lang="ja-JP" altLang="en-US" sz="14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　兵庫県トラック協会　</a:t>
            </a:r>
            <a:endParaRPr lang="ja-JP" altLang="en-US" sz="1000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2" name="図 4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077" y="6394912"/>
            <a:ext cx="3245782" cy="1956592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45" name="正方形/長方形 44"/>
          <p:cNvSpPr/>
          <p:nvPr/>
        </p:nvSpPr>
        <p:spPr>
          <a:xfrm>
            <a:off x="294258" y="4548999"/>
            <a:ext cx="712382" cy="3774566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講演</a:t>
            </a:r>
          </a:p>
        </p:txBody>
      </p:sp>
      <p:sp>
        <p:nvSpPr>
          <p:cNvPr id="46" name="正方形/長方形 45"/>
          <p:cNvSpPr/>
          <p:nvPr/>
        </p:nvSpPr>
        <p:spPr>
          <a:xfrm>
            <a:off x="127591" y="8546075"/>
            <a:ext cx="6579593" cy="6771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研修に関する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お問い合わせ先  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（シェルルブリカンツジャパン㈱関西支店宛）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lang="en-US" altLang="ja-JP" sz="1400" dirty="0">
              <a:ln w="9525">
                <a:solidFill>
                  <a:schemeClr val="bg1"/>
                </a:solidFill>
                <a:prstDash val="solid"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endParaRPr lang="ja-JP" altLang="en-US" sz="1000" dirty="0">
              <a:ln w="9525">
                <a:solidFill>
                  <a:schemeClr val="bg1"/>
                </a:solidFill>
                <a:prstDash val="solid"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cxnSp>
        <p:nvCxnSpPr>
          <p:cNvPr id="50" name="直線コネクタ 49"/>
          <p:cNvCxnSpPr/>
          <p:nvPr/>
        </p:nvCxnSpPr>
        <p:spPr>
          <a:xfrm>
            <a:off x="294258" y="4446006"/>
            <a:ext cx="6233095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コネクタ 50"/>
          <p:cNvCxnSpPr/>
          <p:nvPr/>
        </p:nvCxnSpPr>
        <p:spPr>
          <a:xfrm>
            <a:off x="310973" y="8429372"/>
            <a:ext cx="6233095" cy="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正方形/長方形 51"/>
          <p:cNvSpPr/>
          <p:nvPr/>
        </p:nvSpPr>
        <p:spPr>
          <a:xfrm>
            <a:off x="1149558" y="4608418"/>
            <a:ext cx="1883849" cy="369332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en-US" altLang="ja-JP" dirty="0">
                <a:ln w="9525">
                  <a:solidFill>
                    <a:schemeClr val="tx1"/>
                  </a:solidFill>
                  <a:prstDash val="solid"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13:35</a:t>
            </a:r>
            <a:r>
              <a:rPr lang="ja-JP" altLang="en-US" dirty="0">
                <a:ln w="9525">
                  <a:solidFill>
                    <a:schemeClr val="tx1"/>
                  </a:solidFill>
                  <a:prstDash val="solid"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dirty="0">
                <a:ln w="9525">
                  <a:solidFill>
                    <a:schemeClr val="tx1"/>
                  </a:solidFill>
                  <a:prstDash val="solid"/>
                </a:ln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14:25</a:t>
            </a:r>
            <a:endParaRPr lang="ja-JP" altLang="en-US" dirty="0">
              <a:ln w="9525">
                <a:solidFill>
                  <a:schemeClr val="tx1"/>
                </a:solidFill>
                <a:prstDash val="solid"/>
              </a:ln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1110592" y="5046249"/>
            <a:ext cx="3636182" cy="73866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ja-JP" altLang="en-US" sz="1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「</a:t>
            </a:r>
            <a:r>
              <a:rPr lang="en-US" altLang="ja-JP" sz="1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DPF</a:t>
            </a:r>
            <a:r>
              <a:rPr lang="ja-JP" altLang="en-US" sz="1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」「</a:t>
            </a:r>
            <a:r>
              <a:rPr lang="en-US" altLang="ja-JP" sz="1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EGR</a:t>
            </a:r>
            <a:r>
              <a:rPr lang="ja-JP" altLang="en-US" sz="1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」等エンジン周辺機器の</a:t>
            </a:r>
            <a:endParaRPr lang="en-US" altLang="ja-JP" sz="14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トラブルに関する</a:t>
            </a:r>
            <a:endParaRPr lang="en-US" altLang="ja-JP" sz="14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1400" b="1" dirty="0">
                <a:ln w="9525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オイルでの改善事例とそのメカニズム</a:t>
            </a:r>
            <a:endParaRPr lang="en-US" altLang="ja-JP" sz="1400" b="1" dirty="0">
              <a:ln w="9525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ysClr val="windowText" lastClr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56" name="図 5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46774" y="4669837"/>
            <a:ext cx="1960410" cy="3664100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57" name="正方形/長方形 56"/>
          <p:cNvSpPr/>
          <p:nvPr/>
        </p:nvSpPr>
        <p:spPr>
          <a:xfrm>
            <a:off x="1179529" y="5847290"/>
            <a:ext cx="2779814" cy="4385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ja-JP" altLang="en-US" sz="12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講師：伊藤道哉氏</a:t>
            </a:r>
            <a:endParaRPr kumimoji="1" lang="en-US" altLang="ja-JP" sz="12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（</a:t>
            </a:r>
            <a:r>
              <a:rPr kumimoji="1" lang="ja-JP" altLang="en-US" sz="100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シェルルブリカンツジャパン</a:t>
            </a:r>
            <a:r>
              <a:rPr kumimoji="1"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株式会社）</a:t>
            </a:r>
            <a:endParaRPr kumimoji="1" lang="en-US" altLang="ja-JP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5190404" y="8085664"/>
            <a:ext cx="1073150" cy="20080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000" dirty="0" smtClean="0">
                <a:solidFill>
                  <a:schemeClr val="tx1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トラブル対策後</a:t>
            </a:r>
            <a:endParaRPr kumimoji="1" lang="ja-JP" altLang="en-US" sz="1000" dirty="0">
              <a:solidFill>
                <a:schemeClr val="tx1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20584" y="8846648"/>
            <a:ext cx="6351158" cy="30777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E-mail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：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SLJ-KANSAI@shell-lubes.co.jp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TEL</a:t>
            </a:r>
            <a:r>
              <a:rPr kumimoji="1" lang="ja-JP" altLang="en-US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</a:t>
            </a:r>
            <a:r>
              <a:rPr kumimoji="1" lang="en-US" altLang="ja-JP" sz="14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06-7223-8935</a:t>
            </a:r>
            <a:endParaRPr kumimoji="1" lang="en-US" altLang="ja-JP" sz="14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0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1377099" y="0"/>
            <a:ext cx="3710763" cy="8718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</a:rPr>
              <a:t>FAX</a:t>
            </a:r>
            <a:r>
              <a:rPr kumimoji="1" lang="ja-JP" altLang="en-US" sz="3200" dirty="0">
                <a:solidFill>
                  <a:schemeClr val="tx1"/>
                </a:solidFill>
              </a:rPr>
              <a:t>　</a:t>
            </a:r>
            <a:r>
              <a:rPr kumimoji="1" lang="en-US" altLang="ja-JP" sz="3200" dirty="0">
                <a:solidFill>
                  <a:schemeClr val="tx1"/>
                </a:solidFill>
              </a:rPr>
              <a:t>06-6241-4157</a:t>
            </a:r>
            <a:endParaRPr kumimoji="1" lang="ja-JP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0" y="419310"/>
            <a:ext cx="6858000" cy="14609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kumimoji="1" lang="en-US" altLang="ja-JP" sz="28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年度</a:t>
            </a:r>
            <a:endParaRPr kumimoji="1" lang="en-US" altLang="ja-JP" sz="1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4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ja-JP" sz="20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トラック運送事業者・整備者のための車両保全</a:t>
            </a:r>
            <a:r>
              <a:rPr kumimoji="1" lang="ja-JP" altLang="ja-JP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セミナー</a:t>
            </a:r>
            <a:endParaRPr kumimoji="1" lang="en-US" altLang="ja-JP" sz="20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ctr"/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参加申込書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87058"/>
              </p:ext>
            </p:extLst>
          </p:nvPr>
        </p:nvGraphicFramePr>
        <p:xfrm>
          <a:off x="197068" y="2236006"/>
          <a:ext cx="6463862" cy="221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775">
                  <a:extLst>
                    <a:ext uri="{9D8B030D-6E8A-4147-A177-3AD203B41FA5}">
                      <a16:colId xmlns:a16="http://schemas.microsoft.com/office/drawing/2014/main" val="2089926968"/>
                    </a:ext>
                  </a:extLst>
                </a:gridCol>
                <a:gridCol w="1187275">
                  <a:extLst>
                    <a:ext uri="{9D8B030D-6E8A-4147-A177-3AD203B41FA5}">
                      <a16:colId xmlns:a16="http://schemas.microsoft.com/office/drawing/2014/main" val="4203945106"/>
                    </a:ext>
                  </a:extLst>
                </a:gridCol>
                <a:gridCol w="1187275">
                  <a:extLst>
                    <a:ext uri="{9D8B030D-6E8A-4147-A177-3AD203B41FA5}">
                      <a16:colId xmlns:a16="http://schemas.microsoft.com/office/drawing/2014/main" val="84446371"/>
                    </a:ext>
                  </a:extLst>
                </a:gridCol>
                <a:gridCol w="1240812">
                  <a:extLst>
                    <a:ext uri="{9D8B030D-6E8A-4147-A177-3AD203B41FA5}">
                      <a16:colId xmlns:a16="http://schemas.microsoft.com/office/drawing/2014/main" val="1170823486"/>
                    </a:ext>
                  </a:extLst>
                </a:gridCol>
                <a:gridCol w="566268">
                  <a:extLst>
                    <a:ext uri="{9D8B030D-6E8A-4147-A177-3AD203B41FA5}">
                      <a16:colId xmlns:a16="http://schemas.microsoft.com/office/drawing/2014/main" val="3827335907"/>
                    </a:ext>
                  </a:extLst>
                </a:gridCol>
                <a:gridCol w="1782457">
                  <a:extLst>
                    <a:ext uri="{9D8B030D-6E8A-4147-A177-3AD203B41FA5}">
                      <a16:colId xmlns:a16="http://schemas.microsoft.com/office/drawing/2014/main" val="3961342885"/>
                    </a:ext>
                  </a:extLst>
                </a:gridCol>
              </a:tblGrid>
              <a:tr h="380579">
                <a:tc gridSpan="6">
                  <a:txBody>
                    <a:bodyPr/>
                    <a:lstStyle/>
                    <a:p>
                      <a:pPr algn="l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ご所属会社／団体名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127209"/>
                  </a:ext>
                </a:extLst>
              </a:tr>
              <a:tr h="552893">
                <a:tc gridSpan="5">
                  <a:txBody>
                    <a:bodyPr/>
                    <a:lstStyle/>
                    <a:p>
                      <a:pPr algn="l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ご住所　　〒　　　－　　　</a:t>
                      </a:r>
                      <a:endParaRPr kumimoji="1" lang="en-US" altLang="ja-JP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7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TEL</a:t>
                      </a:r>
                      <a:endParaRPr kumimoji="1" lang="ja-JP" altLang="en-US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l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821132"/>
                  </a:ext>
                </a:extLst>
              </a:tr>
              <a:tr h="247030">
                <a:tc gridSpan="6">
                  <a:txBody>
                    <a:bodyPr/>
                    <a:lstStyle/>
                    <a:p>
                      <a:pPr algn="l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参加者氏名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5867053"/>
                  </a:ext>
                </a:extLst>
              </a:tr>
              <a:tr h="337596">
                <a:tc>
                  <a:txBody>
                    <a:bodyPr/>
                    <a:lstStyle/>
                    <a:p>
                      <a:pPr algn="ctr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参加日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ご所属部署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氏名</a:t>
                      </a:r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メールアドレス</a:t>
                      </a:r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145434"/>
                  </a:ext>
                </a:extLst>
              </a:tr>
              <a:tr h="33270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①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47962"/>
                  </a:ext>
                </a:extLst>
              </a:tr>
              <a:tr h="31531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②</a:t>
                      </a:r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 b="0" dirty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kumimoji="1" lang="ja-JP" altLang="en-US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kumimoji="1" lang="ja-JP" altLang="en-US" dirty="0"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3461603"/>
                  </a:ext>
                </a:extLst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0" y="1776002"/>
            <a:ext cx="6858000" cy="32960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申込〆切は</a:t>
            </a:r>
            <a:r>
              <a:rPr kumimoji="1" lang="en-US" altLang="ja-JP" sz="1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kumimoji="1" lang="en-US" altLang="ja-JP" sz="1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5</a:t>
            </a:r>
            <a:r>
              <a:rPr kumimoji="1" lang="ja-JP" altLang="en-US" sz="1400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日（金）です。お早めにお申し込みください。</a:t>
            </a:r>
            <a:endParaRPr kumimoji="1" lang="ja-JP" altLang="en-US" sz="1400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-141341" y="4786128"/>
            <a:ext cx="6747641" cy="6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20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■参加申し込み方法</a:t>
            </a:r>
            <a:endParaRPr kumimoji="1" lang="en-US" altLang="ja-JP" sz="20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8412" y="4550763"/>
            <a:ext cx="3113129" cy="4325502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5178" y="5250019"/>
            <a:ext cx="6747641" cy="6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3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参加申し込みの方は、</a:t>
            </a:r>
            <a:endParaRPr kumimoji="1" lang="en-US" altLang="ja-JP" sz="135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3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3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下記要領にてお申込みください。</a:t>
            </a:r>
            <a:endParaRPr kumimoji="1" lang="en-US" altLang="ja-JP" sz="13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55178" y="5992571"/>
            <a:ext cx="6747641" cy="26240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【FAX】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上記の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申込用紙に必要事項を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ご記入の上、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u="sng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FAX 06-6241-4157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送信してください。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endParaRPr kumimoji="1" lang="en-US" altLang="ja-JP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ウェブ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兵庫県トラック協会ホームページに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掲載されているセミナー案内より、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申込サイトにアクセスして、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ご登録ください。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右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QR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コードからでも</a:t>
            </a:r>
            <a:endParaRPr kumimoji="1" lang="en-US" altLang="ja-JP" sz="120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アクセス可能です。</a:t>
            </a:r>
            <a:endParaRPr kumimoji="1" lang="en-US" altLang="ja-JP" sz="12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5178" y="8985395"/>
            <a:ext cx="6692463" cy="823188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558575" y="9081443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ja-JP" altLang="en-US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一般社団法人</a:t>
            </a:r>
            <a:endParaRPr kumimoji="1" lang="en-US" altLang="ja-JP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兵 庫 県 ト ラ ッ ク 協 会</a:t>
            </a:r>
            <a:endParaRPr lang="ja-JP" altLang="en-US" b="1" dirty="0"/>
          </a:p>
        </p:txBody>
      </p:sp>
      <p:sp>
        <p:nvSpPr>
          <p:cNvPr id="14" name="正方形/長方形 13"/>
          <p:cNvSpPr/>
          <p:nvPr/>
        </p:nvSpPr>
        <p:spPr>
          <a:xfrm>
            <a:off x="3848986" y="9019889"/>
            <a:ext cx="29282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657-0043</a:t>
            </a:r>
            <a:endParaRPr kumimoji="1" lang="en-US" altLang="ja-JP" sz="110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    神戸市灘区大石東町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丁目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番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27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TEL :  078</a:t>
            </a:r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－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hlinkClick r:id="rId4"/>
              </a:rPr>
              <a:t>882-5556</a:t>
            </a:r>
            <a:endParaRPr kumimoji="1" lang="en-US" altLang="ja-JP" sz="110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1" lang="ja-JP" altLang="en-US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メール ：  </a:t>
            </a:r>
            <a:r>
              <a:rPr kumimoji="1" lang="en-US" altLang="ja-JP" sz="110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hta@hyotokyo.or.jp</a:t>
            </a:r>
          </a:p>
        </p:txBody>
      </p:sp>
      <p:sp>
        <p:nvSpPr>
          <p:cNvPr id="15" name="角丸四角形 14"/>
          <p:cNvSpPr/>
          <p:nvPr/>
        </p:nvSpPr>
        <p:spPr>
          <a:xfrm>
            <a:off x="179102" y="5905380"/>
            <a:ext cx="3205351" cy="2592931"/>
          </a:xfrm>
          <a:prstGeom prst="roundRect">
            <a:avLst>
              <a:gd name="adj" fmla="val 6992"/>
            </a:avLst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-47359" y="4319115"/>
            <a:ext cx="6747641" cy="639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kumimoji="1" lang="ja-JP" altLang="en-US" sz="13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kumimoji="1" lang="en-US" altLang="ja-JP" sz="13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*1</a:t>
            </a:r>
            <a:r>
              <a:rPr kumimoji="1" lang="ja-JP" altLang="en-US" sz="1350" dirty="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社何名様でもご参加可能です。</a:t>
            </a:r>
            <a:endParaRPr kumimoji="1" lang="en-US" altLang="ja-JP" sz="1350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616824" y="5719481"/>
            <a:ext cx="1120588" cy="12819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4400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例</a:t>
            </a:r>
          </a:p>
        </p:txBody>
      </p:sp>
      <p:pic>
        <p:nvPicPr>
          <p:cNvPr id="17" name="図 16"/>
          <p:cNvPicPr/>
          <p:nvPr/>
        </p:nvPicPr>
        <p:blipFill>
          <a:blip r:embed="rId5"/>
          <a:stretch>
            <a:fillRect/>
          </a:stretch>
        </p:blipFill>
        <p:spPr>
          <a:xfrm>
            <a:off x="2565890" y="7671626"/>
            <a:ext cx="868552" cy="863792"/>
          </a:xfrm>
          <a:prstGeom prst="rect">
            <a:avLst/>
          </a:prstGeom>
        </p:spPr>
      </p:pic>
      <p:sp>
        <p:nvSpPr>
          <p:cNvPr id="3" name="正方形/長方形 2"/>
          <p:cNvSpPr/>
          <p:nvPr/>
        </p:nvSpPr>
        <p:spPr>
          <a:xfrm>
            <a:off x="202512" y="8562671"/>
            <a:ext cx="3231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t">
              <a:spcAft>
                <a:spcPts val="0"/>
              </a:spcAft>
            </a:pPr>
            <a:r>
              <a:rPr lang="ja-JP" altLang="ja-JP" sz="900" b="1" kern="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シェルルブリカンツジャパンの個人情報取り扱いに</a:t>
            </a:r>
            <a:r>
              <a:rPr lang="ja-JP" altLang="ja-JP" sz="900" b="1" kern="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</a:rPr>
              <a:t>ついて</a:t>
            </a:r>
            <a:endParaRPr lang="en-US" altLang="ja-JP" sz="900" b="1" kern="0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  <a:cs typeface="ＭＳ Ｐゴシック" panose="020B0600070205080204" pitchFamily="50" charset="-128"/>
            </a:endParaRPr>
          </a:p>
          <a:p>
            <a:pPr algn="just" fontAlgn="t">
              <a:spcAft>
                <a:spcPts val="0"/>
              </a:spcAft>
            </a:pPr>
            <a:r>
              <a:rPr lang="en-US" altLang="ja-JP" sz="900" b="1" u="sng" kern="0" dirty="0" smtClean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  <a:hlinkClick r:id="rId6"/>
              </a:rPr>
              <a:t>https</a:t>
            </a:r>
            <a:r>
              <a:rPr lang="en-US" altLang="ja-JP" sz="900" b="1" u="sng" kern="0" dirty="0">
                <a:solidFill>
                  <a:srgbClr val="0000FF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ＭＳ Ｐゴシック" panose="020B0600070205080204" pitchFamily="50" charset="-128"/>
                <a:hlinkClick r:id="rId6"/>
              </a:rPr>
              <a:t>://shell-lubes.co.jp/personaldata/</a:t>
            </a:r>
            <a:endParaRPr lang="ja-JP" altLang="ja-JP" sz="700" kern="100" dirty="0">
              <a:effectLst/>
              <a:latin typeface="HG丸ｺﾞｼｯｸM-PRO" panose="020F0600000000000000" pitchFamily="50" charset="-128"/>
              <a:ea typeface="HG丸ｺﾞｼｯｸM-PRO" panose="020F0600000000000000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683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480</Words>
  <Application>Microsoft Office PowerPoint</Application>
  <PresentationFormat>A4 210 x 297 mm</PresentationFormat>
  <Paragraphs>64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2" baseType="lpstr">
      <vt:lpstr>HG丸ｺﾞｼｯｸM-PRO</vt:lpstr>
      <vt:lpstr>ＭＳ Ｐゴシック</vt:lpstr>
      <vt:lpstr>UD デジタル 教科書体 NP-B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Itou, Michiya M SLJ-KNS</dc:creator>
  <cp:lastModifiedBy>Itou, Michiya M SLJ-KNS</cp:lastModifiedBy>
  <cp:revision>21</cp:revision>
  <dcterms:created xsi:type="dcterms:W3CDTF">2020-12-01T02:50:45Z</dcterms:created>
  <dcterms:modified xsi:type="dcterms:W3CDTF">2020-12-18T00:46:05Z</dcterms:modified>
</cp:coreProperties>
</file>